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Arial Black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g/xtmSG93oeEiGi4oMifSUm+JY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ArialBlack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31.jpg"/><Relationship Id="rId5" Type="http://schemas.openxmlformats.org/officeDocument/2006/relationships/image" Target="../media/image5.jp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Relationship Id="rId6" Type="http://schemas.openxmlformats.org/officeDocument/2006/relationships/image" Target="../media/image30.jpg"/><Relationship Id="rId7" Type="http://schemas.openxmlformats.org/officeDocument/2006/relationships/image" Target="../media/image26.pn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1.jpg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9" Type="http://schemas.openxmlformats.org/officeDocument/2006/relationships/hyperlink" Target="https://www.researchgate.net/search?q=RFID+temperature+door+lock" TargetMode="External"/><Relationship Id="rId5" Type="http://schemas.openxmlformats.org/officeDocument/2006/relationships/hyperlink" Target="https://create.arduino.cc/projecthub/topics/rfid-temperature-sensor" TargetMode="External"/><Relationship Id="rId6" Type="http://schemas.openxmlformats.org/officeDocument/2006/relationships/hyperlink" Target="https://www.instructables.com/id/RFID-Based-Door-Lock-with-Temperature-Sensor/" TargetMode="External"/><Relationship Id="rId7" Type="http://schemas.openxmlformats.org/officeDocument/2006/relationships/hyperlink" Target="https://github.com/search?q=RFID+temperature+door+lock&amp;type=Repositories" TargetMode="External"/><Relationship Id="rId8" Type="http://schemas.openxmlformats.org/officeDocument/2006/relationships/hyperlink" Target="https://www.hackster.io/search?q=RFID+temperature+door+loc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.jpg"/><Relationship Id="rId6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11.png"/><Relationship Id="rId6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Relationship Id="rId6" Type="http://schemas.openxmlformats.org/officeDocument/2006/relationships/image" Target="../media/image9.jpg"/><Relationship Id="rId7" Type="http://schemas.openxmlformats.org/officeDocument/2006/relationships/image" Target="../media/image4.png"/><Relationship Id="rId8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18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10" Type="http://schemas.openxmlformats.org/officeDocument/2006/relationships/image" Target="../media/image17.png"/><Relationship Id="rId9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Relationship Id="rId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606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7" y="0"/>
            <a:ext cx="12192000" cy="6858000"/>
          </a:xfrm>
          <a:prstGeom prst="rect">
            <a:avLst/>
          </a:prstGeom>
          <a:noFill/>
          <a:ln cap="flat" cmpd="sng" w="9525">
            <a:solidFill>
              <a:srgbClr val="FBE4D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6425" y="194440"/>
            <a:ext cx="9703676" cy="646911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90" name="Google Shape;90;p1"/>
          <p:cNvSpPr/>
          <p:nvPr/>
        </p:nvSpPr>
        <p:spPr>
          <a:xfrm>
            <a:off x="2648600" y="1721024"/>
            <a:ext cx="4627200" cy="29970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5">
              <a:alpha val="49803"/>
            </a:scheme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DOOR </a:t>
            </a:r>
            <a:r>
              <a:rPr b="0" i="0" lang="en-US" sz="2800" u="none" cap="none" strike="noStrike">
                <a:solidFill>
                  <a:srgbClr val="D1D5DB"/>
                </a:solidFill>
                <a:latin typeface="Arial Black"/>
                <a:ea typeface="Arial Black"/>
                <a:cs typeface="Arial Black"/>
                <a:sym typeface="Arial Black"/>
              </a:rPr>
              <a:t>SECURITY ENHANCED</a:t>
            </a:r>
            <a:r>
              <a:rPr b="0" i="0" lang="en-US" sz="2800" u="none" cap="none" strike="noStrike">
                <a:solidFill>
                  <a:srgbClr val="D8D8D8"/>
                </a:solidFill>
                <a:latin typeface="Arial Black"/>
                <a:ea typeface="Arial Black"/>
                <a:cs typeface="Arial Black"/>
                <a:sym typeface="Arial Black"/>
              </a:rPr>
              <a:t> WITH RFID MODULE AND TEMPERATURE SENSOR /: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D8D8D8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5">
            <a:alphaModFix/>
          </a:blip>
          <a:srcRect b="6535" l="0" r="0" t="13464"/>
          <a:stretch/>
        </p:blipFill>
        <p:spPr>
          <a:xfrm>
            <a:off x="11916569" y="6133753"/>
            <a:ext cx="179358" cy="253398"/>
          </a:xfrm>
          <a:custGeom>
            <a:rect b="b" l="l" r="r" t="t"/>
            <a:pathLst>
              <a:path extrusionOk="0" fill="none" h="253398" w="179358">
                <a:moveTo>
                  <a:pt x="0" y="0"/>
                </a:moveTo>
                <a:cubicBezTo>
                  <a:pt x="84947" y="4329"/>
                  <a:pt x="133227" y="-2378"/>
                  <a:pt x="179358" y="0"/>
                </a:cubicBezTo>
                <a:cubicBezTo>
                  <a:pt x="173080" y="64074"/>
                  <a:pt x="183029" y="173076"/>
                  <a:pt x="179358" y="253398"/>
                </a:cubicBezTo>
                <a:cubicBezTo>
                  <a:pt x="124828" y="254000"/>
                  <a:pt x="74136" y="246480"/>
                  <a:pt x="0" y="253398"/>
                </a:cubicBezTo>
                <a:cubicBezTo>
                  <a:pt x="-3873" y="172485"/>
                  <a:pt x="-9581" y="56674"/>
                  <a:pt x="0" y="0"/>
                </a:cubicBezTo>
                <a:close/>
              </a:path>
              <a:path extrusionOk="0" h="253398" w="179358">
                <a:moveTo>
                  <a:pt x="0" y="0"/>
                </a:moveTo>
                <a:cubicBezTo>
                  <a:pt x="77310" y="-7166"/>
                  <a:pt x="101615" y="7454"/>
                  <a:pt x="179358" y="0"/>
                </a:cubicBezTo>
                <a:cubicBezTo>
                  <a:pt x="177518" y="51059"/>
                  <a:pt x="188619" y="188724"/>
                  <a:pt x="179358" y="253398"/>
                </a:cubicBezTo>
                <a:cubicBezTo>
                  <a:pt x="127183" y="247731"/>
                  <a:pt x="78021" y="247068"/>
                  <a:pt x="0" y="253398"/>
                </a:cubicBezTo>
                <a:cubicBezTo>
                  <a:pt x="-4182" y="193100"/>
                  <a:pt x="-9153" y="99281"/>
                  <a:pt x="0" y="0"/>
                </a:cubicBezTo>
                <a:close/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70925" y="6520098"/>
            <a:ext cx="225002" cy="20093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88195" y="6542068"/>
            <a:ext cx="215614" cy="19253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08" name="Google Shape;208;p10"/>
          <p:cNvPicPr preferRelativeResize="0"/>
          <p:nvPr/>
        </p:nvPicPr>
        <p:blipFill rotWithShape="1">
          <a:blip r:embed="rId5">
            <a:alphaModFix amt="85000"/>
          </a:blip>
          <a:srcRect b="0" l="0" r="0" t="0"/>
          <a:stretch/>
        </p:blipFill>
        <p:spPr>
          <a:xfrm>
            <a:off x="352927" y="304800"/>
            <a:ext cx="11447078" cy="623726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09" name="Google Shape;20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9654" y="1637604"/>
            <a:ext cx="5157355" cy="3826163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DDEAF6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10" name="Google Shape;210;p10"/>
          <p:cNvSpPr txBox="1"/>
          <p:nvPr/>
        </p:nvSpPr>
        <p:spPr>
          <a:xfrm>
            <a:off x="1038964" y="2950520"/>
            <a:ext cx="451873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rPr>
              <a:t>Current Applications &amp;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rPr>
              <a:t>Future prospects </a:t>
            </a:r>
            <a:endParaRPr/>
          </a:p>
        </p:txBody>
      </p:sp>
      <p:pic>
        <p:nvPicPr>
          <p:cNvPr id="211" name="Google Shape;211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463846">
            <a:off x="660820" y="2902365"/>
            <a:ext cx="7658162" cy="357657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12" name="Google Shape;212;p10"/>
          <p:cNvSpPr txBox="1"/>
          <p:nvPr/>
        </p:nvSpPr>
        <p:spPr>
          <a:xfrm>
            <a:off x="6197236" y="539388"/>
            <a:ext cx="5396350" cy="3139321"/>
          </a:xfrm>
          <a:prstGeom prst="rect">
            <a:avLst/>
          </a:prstGeom>
          <a:solidFill>
            <a:schemeClr val="lt1">
              <a:alpha val="89803"/>
            </a:schemeClr>
          </a:solidFill>
          <a:ln cap="flat" cmpd="sng" w="12700">
            <a:solidFill>
              <a:srgbClr val="8DA9DB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RFID technology integrated with temperature sensors is used in several industries, including: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Healthcare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Food and Beverage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Logistics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Agriculture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It is utilized to monitor and track temperature-sensitive items, ensuring their quality and maintaining optimal conditions. By combining the power of RFID and temperature sensing, these industries can improve their processes and achieve better outcomes.</a:t>
            </a:r>
            <a:endParaRPr/>
          </a:p>
        </p:txBody>
      </p:sp>
      <p:sp>
        <p:nvSpPr>
          <p:cNvPr id="213" name="Google Shape;213;p10"/>
          <p:cNvSpPr txBox="1"/>
          <p:nvPr/>
        </p:nvSpPr>
        <p:spPr>
          <a:xfrm>
            <a:off x="6208143" y="3913296"/>
            <a:ext cx="5385442" cy="2340528"/>
          </a:xfrm>
          <a:prstGeom prst="rect">
            <a:avLst/>
          </a:prstGeom>
          <a:solidFill>
            <a:schemeClr val="lt1">
              <a:alpha val="89803"/>
            </a:schemeClr>
          </a:solidFill>
          <a:ln cap="flat" cmpd="sng" w="12700">
            <a:solidFill>
              <a:srgbClr val="DDEAF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Real-time monitoring:</a:t>
            </a:r>
            <a:r>
              <a:rPr b="0" i="0" lang="en-US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 For faster response times and better decision-making.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Predictive maintenance: </a:t>
            </a:r>
            <a:r>
              <a:rPr b="0" i="0" lang="en-US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To prevent malfunctions and reduce downtime.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IoT connectivity: </a:t>
            </a:r>
            <a:r>
              <a:rPr b="0" i="0" lang="en-US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For enhanced data collection and analysis.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Advanced analytics: </a:t>
            </a:r>
            <a:r>
              <a:rPr b="0" i="0" lang="en-US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To optimize processes and improve efficiency.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657603">
            <a:off x="-225293" y="862698"/>
            <a:ext cx="7700174" cy="315492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1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352927" y="304800"/>
            <a:ext cx="11447078" cy="623726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21" name="Google Shape;221;p11"/>
          <p:cNvPicPr preferRelativeResize="0"/>
          <p:nvPr/>
        </p:nvPicPr>
        <p:blipFill rotWithShape="1">
          <a:blip r:embed="rId5">
            <a:alphaModFix amt="85000"/>
          </a:blip>
          <a:srcRect b="0" l="16667" r="16666" t="0"/>
          <a:stretch/>
        </p:blipFill>
        <p:spPr>
          <a:xfrm>
            <a:off x="648992" y="591383"/>
            <a:ext cx="4979298" cy="566410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22" name="Google Shape;222;p11"/>
          <p:cNvSpPr txBox="1"/>
          <p:nvPr/>
        </p:nvSpPr>
        <p:spPr>
          <a:xfrm>
            <a:off x="948335" y="2980960"/>
            <a:ext cx="438061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sp>
        <p:nvSpPr>
          <p:cNvPr id="223" name="Google Shape;223;p11"/>
          <p:cNvSpPr txBox="1"/>
          <p:nvPr/>
        </p:nvSpPr>
        <p:spPr>
          <a:xfrm>
            <a:off x="5924355" y="1443569"/>
            <a:ext cx="5512477" cy="3785652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The RFID RC522 module integrated with MLX90614 temperature sensor offers improved security and convenience for locking and unlocking doors. With real-time temperature monitoring and RFID access control, this system offers benefits for temperature-sensitive environments. However, it also comes with a higher cost, limited range, and the potential for malfunctions. Despite these challenges, the integration of RFID technology and temperature sensing remains a promising solution for industries needing to monitor and secure temperature-sensitive items.</a:t>
            </a:r>
            <a:endParaRPr sz="2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70605" y="6534185"/>
            <a:ext cx="245996" cy="21967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2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7062952" y="310366"/>
            <a:ext cx="4800600" cy="623726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31" name="Google Shape;23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301" y="677247"/>
            <a:ext cx="6150350" cy="549237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32" name="Google Shape;232;p12"/>
          <p:cNvSpPr txBox="1"/>
          <p:nvPr/>
        </p:nvSpPr>
        <p:spPr>
          <a:xfrm>
            <a:off x="7551683" y="2269272"/>
            <a:ext cx="38232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2E75B5"/>
                </a:solidFill>
                <a:latin typeface="Impact"/>
                <a:ea typeface="Impact"/>
                <a:cs typeface="Impact"/>
                <a:sym typeface="Impact"/>
              </a:rPr>
              <a:t>Thank you</a:t>
            </a:r>
            <a:endParaRPr>
              <a:solidFill>
                <a:srgbClr val="2E75B5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3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94324" y="310366"/>
            <a:ext cx="4800600" cy="623726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39" name="Google Shape;239;p13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5600717" y="110358"/>
            <a:ext cx="6475669" cy="663728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40" name="Google Shape;240;p13"/>
          <p:cNvSpPr txBox="1"/>
          <p:nvPr/>
        </p:nvSpPr>
        <p:spPr>
          <a:xfrm>
            <a:off x="948593" y="2875002"/>
            <a:ext cx="3492062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 u="sng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References: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6195848" y="1166841"/>
            <a:ext cx="5462752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AutoNum type="arabicPeriod"/>
            </a:pPr>
            <a:r>
              <a:rPr b="1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Arduino Project Hub </a:t>
            </a:r>
            <a:r>
              <a:rPr b="0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800" u="sng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https://create.arduino.cc/projecthub/topics/rfid-temperature-sensor</a:t>
            </a:r>
            <a:r>
              <a:rPr b="0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AutoNum type="arabicPeriod"/>
            </a:pPr>
            <a:r>
              <a:rPr b="1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Instructables </a:t>
            </a:r>
            <a:r>
              <a:rPr b="0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800" u="sng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https://www.instructables.com/id/RFID-Based-Door-Lock-with-Temperature-Sensor/</a:t>
            </a:r>
            <a:r>
              <a:rPr b="0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AutoNum type="arabicPeriod"/>
            </a:pPr>
            <a:r>
              <a:rPr b="1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GitHub </a:t>
            </a:r>
            <a:r>
              <a:rPr b="0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800" u="sng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https://github.com/search?q=RFID+temperature+door+lock&amp;type=Repositories</a:t>
            </a:r>
            <a:r>
              <a:rPr b="0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AutoNum type="arabicPeriod"/>
            </a:pPr>
            <a:r>
              <a:rPr b="1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Hackster </a:t>
            </a:r>
            <a:r>
              <a:rPr b="0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800" u="sng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https://www.hackster.io/search?q=RFID+temperature+door+lock</a:t>
            </a:r>
            <a:r>
              <a:rPr b="0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AutoNum type="arabicPeriod"/>
            </a:pPr>
            <a:r>
              <a:rPr b="1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Research Gate </a:t>
            </a:r>
            <a:r>
              <a:rPr b="0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US" sz="1800" u="sng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https://www.researchgate.net/search?q=RFID+temperature+door+lock</a:t>
            </a:r>
            <a:r>
              <a:rPr b="0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606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9525">
            <a:solidFill>
              <a:srgbClr val="FBE4D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" name="Google Shape;98;p2"/>
          <p:cNvSpPr/>
          <p:nvPr/>
        </p:nvSpPr>
        <p:spPr>
          <a:xfrm>
            <a:off x="7503651" y="1812845"/>
            <a:ext cx="4482225" cy="3232309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rgbClr val="BBD6EE"/>
                </a:solidFill>
                <a:latin typeface="Arial Black"/>
                <a:ea typeface="Arial Black"/>
                <a:cs typeface="Arial Black"/>
                <a:sym typeface="Arial Black"/>
              </a:rPr>
              <a:t>OBJECTIVE: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rgbClr val="A5A5A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1" i="0" lang="en-US" sz="18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 design and implement a secure and efficient system for locking and unlocking doors using RFID technology, providing convenience, reliability, and accessibility for authorized users, while maintaining the safety and privacy of the premises.</a:t>
            </a:r>
            <a:endParaRPr b="1" sz="18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84" y="432423"/>
            <a:ext cx="6767146" cy="604318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5">
            <a:alphaModFix/>
          </a:blip>
          <a:srcRect b="6535" l="0" r="0" t="13464"/>
          <a:stretch/>
        </p:blipFill>
        <p:spPr>
          <a:xfrm>
            <a:off x="11916569" y="6496362"/>
            <a:ext cx="179358" cy="253398"/>
          </a:xfrm>
          <a:custGeom>
            <a:rect b="b" l="l" r="r" t="t"/>
            <a:pathLst>
              <a:path extrusionOk="0" fill="none" h="253398" w="179358">
                <a:moveTo>
                  <a:pt x="0" y="0"/>
                </a:moveTo>
                <a:cubicBezTo>
                  <a:pt x="84947" y="4329"/>
                  <a:pt x="133227" y="-2378"/>
                  <a:pt x="179358" y="0"/>
                </a:cubicBezTo>
                <a:cubicBezTo>
                  <a:pt x="173080" y="64074"/>
                  <a:pt x="183029" y="173076"/>
                  <a:pt x="179358" y="253398"/>
                </a:cubicBezTo>
                <a:cubicBezTo>
                  <a:pt x="124828" y="254000"/>
                  <a:pt x="74136" y="246480"/>
                  <a:pt x="0" y="253398"/>
                </a:cubicBezTo>
                <a:cubicBezTo>
                  <a:pt x="-3873" y="172485"/>
                  <a:pt x="-9581" y="56674"/>
                  <a:pt x="0" y="0"/>
                </a:cubicBezTo>
                <a:close/>
              </a:path>
              <a:path extrusionOk="0" h="253398" w="179358">
                <a:moveTo>
                  <a:pt x="0" y="0"/>
                </a:moveTo>
                <a:cubicBezTo>
                  <a:pt x="77310" y="-7166"/>
                  <a:pt x="101615" y="7454"/>
                  <a:pt x="179358" y="0"/>
                </a:cubicBezTo>
                <a:cubicBezTo>
                  <a:pt x="177518" y="51059"/>
                  <a:pt x="188619" y="188724"/>
                  <a:pt x="179358" y="253398"/>
                </a:cubicBezTo>
                <a:cubicBezTo>
                  <a:pt x="127183" y="247731"/>
                  <a:pt x="78021" y="247068"/>
                  <a:pt x="0" y="253398"/>
                </a:cubicBezTo>
                <a:cubicBezTo>
                  <a:pt x="-4182" y="193100"/>
                  <a:pt x="-9153" y="99281"/>
                  <a:pt x="0" y="0"/>
                </a:cubicBezTo>
                <a:close/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72430" y="6534188"/>
            <a:ext cx="215614" cy="19253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 amt="85000"/>
          </a:blip>
          <a:srcRect b="0" l="16667" r="16666" t="0"/>
          <a:stretch/>
        </p:blipFill>
        <p:spPr>
          <a:xfrm>
            <a:off x="282060" y="300519"/>
            <a:ext cx="7006830" cy="625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6">
            <a:alphaModFix/>
          </a:blip>
          <a:srcRect b="6535" l="0" r="0" t="13464"/>
          <a:stretch/>
        </p:blipFill>
        <p:spPr>
          <a:xfrm>
            <a:off x="7949672" y="685799"/>
            <a:ext cx="3883343" cy="5486401"/>
          </a:xfrm>
          <a:custGeom>
            <a:rect b="b" l="l" r="r" t="t"/>
            <a:pathLst>
              <a:path extrusionOk="0" fill="none" h="5486401" w="3883343">
                <a:moveTo>
                  <a:pt x="0" y="0"/>
                </a:moveTo>
                <a:cubicBezTo>
                  <a:pt x="206447" y="-33408"/>
                  <a:pt x="535228" y="11436"/>
                  <a:pt x="686057" y="0"/>
                </a:cubicBezTo>
                <a:cubicBezTo>
                  <a:pt x="836886" y="-11436"/>
                  <a:pt x="1187226" y="-19298"/>
                  <a:pt x="1372115" y="0"/>
                </a:cubicBezTo>
                <a:cubicBezTo>
                  <a:pt x="1557004" y="19298"/>
                  <a:pt x="1714748" y="20011"/>
                  <a:pt x="1902838" y="0"/>
                </a:cubicBezTo>
                <a:cubicBezTo>
                  <a:pt x="2090928" y="-20011"/>
                  <a:pt x="2393423" y="29331"/>
                  <a:pt x="2588895" y="0"/>
                </a:cubicBezTo>
                <a:cubicBezTo>
                  <a:pt x="2784367" y="-29331"/>
                  <a:pt x="2939845" y="-6497"/>
                  <a:pt x="3158452" y="0"/>
                </a:cubicBezTo>
                <a:cubicBezTo>
                  <a:pt x="3377059" y="6497"/>
                  <a:pt x="3570142" y="-1987"/>
                  <a:pt x="3883343" y="0"/>
                </a:cubicBezTo>
                <a:cubicBezTo>
                  <a:pt x="3873799" y="188290"/>
                  <a:pt x="3887938" y="352310"/>
                  <a:pt x="3883343" y="521208"/>
                </a:cubicBezTo>
                <a:cubicBezTo>
                  <a:pt x="3878748" y="690106"/>
                  <a:pt x="3896186" y="851312"/>
                  <a:pt x="3883343" y="1097280"/>
                </a:cubicBezTo>
                <a:cubicBezTo>
                  <a:pt x="3870500" y="1343248"/>
                  <a:pt x="3864755" y="1507442"/>
                  <a:pt x="3883343" y="1728216"/>
                </a:cubicBezTo>
                <a:cubicBezTo>
                  <a:pt x="3901931" y="1948990"/>
                  <a:pt x="3891897" y="2050295"/>
                  <a:pt x="3883343" y="2249424"/>
                </a:cubicBezTo>
                <a:cubicBezTo>
                  <a:pt x="3874789" y="2448553"/>
                  <a:pt x="3879281" y="2662478"/>
                  <a:pt x="3883343" y="2825497"/>
                </a:cubicBezTo>
                <a:cubicBezTo>
                  <a:pt x="3887405" y="2988516"/>
                  <a:pt x="3863717" y="3258780"/>
                  <a:pt x="3883343" y="3401569"/>
                </a:cubicBezTo>
                <a:cubicBezTo>
                  <a:pt x="3902969" y="3544358"/>
                  <a:pt x="3890757" y="3715307"/>
                  <a:pt x="3883343" y="3977641"/>
                </a:cubicBezTo>
                <a:cubicBezTo>
                  <a:pt x="3875929" y="4239975"/>
                  <a:pt x="3904226" y="4355615"/>
                  <a:pt x="3883343" y="4663441"/>
                </a:cubicBezTo>
                <a:cubicBezTo>
                  <a:pt x="3862460" y="4971267"/>
                  <a:pt x="3872289" y="5181366"/>
                  <a:pt x="3883343" y="5486401"/>
                </a:cubicBezTo>
                <a:cubicBezTo>
                  <a:pt x="3702103" y="5512898"/>
                  <a:pt x="3542110" y="5483667"/>
                  <a:pt x="3274953" y="5486401"/>
                </a:cubicBezTo>
                <a:cubicBezTo>
                  <a:pt x="3007796" y="5489136"/>
                  <a:pt x="2825862" y="5461080"/>
                  <a:pt x="2705396" y="5486401"/>
                </a:cubicBezTo>
                <a:cubicBezTo>
                  <a:pt x="2584930" y="5511722"/>
                  <a:pt x="2272791" y="5474305"/>
                  <a:pt x="2097005" y="5486401"/>
                </a:cubicBezTo>
                <a:cubicBezTo>
                  <a:pt x="1921219" y="5498497"/>
                  <a:pt x="1561528" y="5464621"/>
                  <a:pt x="1372115" y="5486401"/>
                </a:cubicBezTo>
                <a:cubicBezTo>
                  <a:pt x="1182702" y="5508182"/>
                  <a:pt x="959180" y="5477884"/>
                  <a:pt x="841391" y="5486401"/>
                </a:cubicBezTo>
                <a:cubicBezTo>
                  <a:pt x="723602" y="5494918"/>
                  <a:pt x="313651" y="5486114"/>
                  <a:pt x="0" y="5486401"/>
                </a:cubicBezTo>
                <a:cubicBezTo>
                  <a:pt x="17666" y="5219776"/>
                  <a:pt x="23869" y="5006188"/>
                  <a:pt x="0" y="4690873"/>
                </a:cubicBezTo>
                <a:cubicBezTo>
                  <a:pt x="-23869" y="4375558"/>
                  <a:pt x="17762" y="4197794"/>
                  <a:pt x="0" y="3950209"/>
                </a:cubicBezTo>
                <a:cubicBezTo>
                  <a:pt x="-17762" y="3702624"/>
                  <a:pt x="-17215" y="3560074"/>
                  <a:pt x="0" y="3429001"/>
                </a:cubicBezTo>
                <a:cubicBezTo>
                  <a:pt x="17215" y="3297928"/>
                  <a:pt x="30982" y="3064677"/>
                  <a:pt x="0" y="2743201"/>
                </a:cubicBezTo>
                <a:cubicBezTo>
                  <a:pt x="-30982" y="2421725"/>
                  <a:pt x="-9770" y="2332746"/>
                  <a:pt x="0" y="2057400"/>
                </a:cubicBezTo>
                <a:cubicBezTo>
                  <a:pt x="9770" y="1782054"/>
                  <a:pt x="-14360" y="1759356"/>
                  <a:pt x="0" y="1536192"/>
                </a:cubicBezTo>
                <a:cubicBezTo>
                  <a:pt x="14360" y="1313028"/>
                  <a:pt x="-25469" y="1212251"/>
                  <a:pt x="0" y="960120"/>
                </a:cubicBezTo>
                <a:cubicBezTo>
                  <a:pt x="25469" y="707989"/>
                  <a:pt x="-45664" y="269151"/>
                  <a:pt x="0" y="0"/>
                </a:cubicBezTo>
                <a:close/>
              </a:path>
              <a:path extrusionOk="0" h="5486401" w="3883343">
                <a:moveTo>
                  <a:pt x="0" y="0"/>
                </a:moveTo>
                <a:cubicBezTo>
                  <a:pt x="217412" y="-17396"/>
                  <a:pt x="266272" y="-26026"/>
                  <a:pt x="530724" y="0"/>
                </a:cubicBezTo>
                <a:cubicBezTo>
                  <a:pt x="795176" y="26026"/>
                  <a:pt x="850386" y="26571"/>
                  <a:pt x="1100281" y="0"/>
                </a:cubicBezTo>
                <a:cubicBezTo>
                  <a:pt x="1350176" y="-26571"/>
                  <a:pt x="1502711" y="-8571"/>
                  <a:pt x="1631004" y="0"/>
                </a:cubicBezTo>
                <a:cubicBezTo>
                  <a:pt x="1759297" y="8571"/>
                  <a:pt x="2048844" y="-22214"/>
                  <a:pt x="2161728" y="0"/>
                </a:cubicBezTo>
                <a:cubicBezTo>
                  <a:pt x="2274612" y="22214"/>
                  <a:pt x="2550803" y="4954"/>
                  <a:pt x="2770118" y="0"/>
                </a:cubicBezTo>
                <a:cubicBezTo>
                  <a:pt x="2989433" y="-4954"/>
                  <a:pt x="3469713" y="-52560"/>
                  <a:pt x="3883343" y="0"/>
                </a:cubicBezTo>
                <a:cubicBezTo>
                  <a:pt x="3910687" y="262303"/>
                  <a:pt x="3903845" y="438069"/>
                  <a:pt x="3883343" y="630936"/>
                </a:cubicBezTo>
                <a:cubicBezTo>
                  <a:pt x="3862841" y="823803"/>
                  <a:pt x="3859874" y="1100839"/>
                  <a:pt x="3883343" y="1261872"/>
                </a:cubicBezTo>
                <a:cubicBezTo>
                  <a:pt x="3906812" y="1422905"/>
                  <a:pt x="3859658" y="1737596"/>
                  <a:pt x="3883343" y="1947672"/>
                </a:cubicBezTo>
                <a:cubicBezTo>
                  <a:pt x="3907028" y="2157748"/>
                  <a:pt x="3855412" y="2532433"/>
                  <a:pt x="3883343" y="2688336"/>
                </a:cubicBezTo>
                <a:cubicBezTo>
                  <a:pt x="3911274" y="2844239"/>
                  <a:pt x="3899253" y="3163466"/>
                  <a:pt x="3883343" y="3429001"/>
                </a:cubicBezTo>
                <a:cubicBezTo>
                  <a:pt x="3867433" y="3694536"/>
                  <a:pt x="3919411" y="4065174"/>
                  <a:pt x="3883343" y="4224529"/>
                </a:cubicBezTo>
                <a:cubicBezTo>
                  <a:pt x="3847275" y="4383884"/>
                  <a:pt x="3844226" y="4911847"/>
                  <a:pt x="3883343" y="5486401"/>
                </a:cubicBezTo>
                <a:cubicBezTo>
                  <a:pt x="3624226" y="5495298"/>
                  <a:pt x="3428466" y="5476232"/>
                  <a:pt x="3274953" y="5486401"/>
                </a:cubicBezTo>
                <a:cubicBezTo>
                  <a:pt x="3121440" y="5496571"/>
                  <a:pt x="2921823" y="5482828"/>
                  <a:pt x="2627729" y="5486401"/>
                </a:cubicBezTo>
                <a:cubicBezTo>
                  <a:pt x="2333635" y="5489974"/>
                  <a:pt x="2069586" y="5477100"/>
                  <a:pt x="1902838" y="5486401"/>
                </a:cubicBezTo>
                <a:cubicBezTo>
                  <a:pt x="1736090" y="5495702"/>
                  <a:pt x="1483234" y="5479273"/>
                  <a:pt x="1216781" y="5486401"/>
                </a:cubicBezTo>
                <a:cubicBezTo>
                  <a:pt x="950328" y="5493529"/>
                  <a:pt x="504660" y="5466382"/>
                  <a:pt x="0" y="5486401"/>
                </a:cubicBezTo>
                <a:cubicBezTo>
                  <a:pt x="-2568" y="5230251"/>
                  <a:pt x="11511" y="5140470"/>
                  <a:pt x="0" y="4965193"/>
                </a:cubicBezTo>
                <a:cubicBezTo>
                  <a:pt x="-11511" y="4789916"/>
                  <a:pt x="-14994" y="4557687"/>
                  <a:pt x="0" y="4169665"/>
                </a:cubicBezTo>
                <a:cubicBezTo>
                  <a:pt x="14994" y="3781643"/>
                  <a:pt x="14509" y="3822700"/>
                  <a:pt x="0" y="3648457"/>
                </a:cubicBezTo>
                <a:cubicBezTo>
                  <a:pt x="-14509" y="3474214"/>
                  <a:pt x="5351" y="3232294"/>
                  <a:pt x="0" y="3127249"/>
                </a:cubicBezTo>
                <a:cubicBezTo>
                  <a:pt x="-5351" y="3022204"/>
                  <a:pt x="14589" y="2668593"/>
                  <a:pt x="0" y="2551176"/>
                </a:cubicBezTo>
                <a:cubicBezTo>
                  <a:pt x="-14589" y="2433759"/>
                  <a:pt x="20730" y="2138280"/>
                  <a:pt x="0" y="2029968"/>
                </a:cubicBezTo>
                <a:cubicBezTo>
                  <a:pt x="-20730" y="1921656"/>
                  <a:pt x="-29041" y="1612422"/>
                  <a:pt x="0" y="1399032"/>
                </a:cubicBezTo>
                <a:cubicBezTo>
                  <a:pt x="29041" y="1185642"/>
                  <a:pt x="4700" y="968085"/>
                  <a:pt x="0" y="768096"/>
                </a:cubicBezTo>
                <a:cubicBezTo>
                  <a:pt x="-4700" y="568107"/>
                  <a:pt x="-10107" y="180151"/>
                  <a:pt x="0" y="0"/>
                </a:cubicBezTo>
                <a:close/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09" name="Google Shape;109;p3"/>
          <p:cNvSpPr/>
          <p:nvPr/>
        </p:nvSpPr>
        <p:spPr>
          <a:xfrm>
            <a:off x="8560674" y="2601310"/>
            <a:ext cx="1395249" cy="141101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" name="Google Shape;110;p3"/>
          <p:cNvCxnSpPr>
            <a:stCxn id="109" idx="7"/>
          </p:cNvCxnSpPr>
          <p:nvPr/>
        </p:nvCxnSpPr>
        <p:spPr>
          <a:xfrm rot="10800000">
            <a:off x="7315294" y="300548"/>
            <a:ext cx="2436300" cy="2507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1" name="Google Shape;111;p3"/>
          <p:cNvCxnSpPr>
            <a:stCxn id="109" idx="5"/>
          </p:cNvCxnSpPr>
          <p:nvPr/>
        </p:nvCxnSpPr>
        <p:spPr>
          <a:xfrm flipH="1">
            <a:off x="7315294" y="3805686"/>
            <a:ext cx="2436300" cy="2751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2" name="Google Shape;112;p3"/>
          <p:cNvSpPr txBox="1"/>
          <p:nvPr/>
        </p:nvSpPr>
        <p:spPr>
          <a:xfrm>
            <a:off x="606972" y="583324"/>
            <a:ext cx="642444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910458" y="1832550"/>
            <a:ext cx="5817476" cy="4370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AutoNum type="arabicPeriod"/>
            </a:pPr>
            <a:r>
              <a:rPr b="0" i="0"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Install RC522 RFID reader and MLX90614 temperature sensor to the door lock system.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AutoNum type="arabicPeriod"/>
            </a:pPr>
            <a:r>
              <a:rPr b="0" i="0"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Store multiple slave tags in the master tag for multiple user access.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AutoNum type="arabicPeriod"/>
            </a:pPr>
            <a:r>
              <a:rPr b="0" i="0"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Program the system to read the temperature using the MLX90614 sensor.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AutoNum type="arabicPeriod"/>
            </a:pPr>
            <a:r>
              <a:rPr b="0" i="0"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If the temperature readings exceed a certain threshold, the door will not open.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AutoNum type="arabicPeriod"/>
            </a:pPr>
            <a:r>
              <a:rPr b="0" i="0"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 system will check for a valid RFID tag and compare it with the stored tags in the master tag.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AutoNum type="arabicPeriod"/>
            </a:pPr>
            <a:r>
              <a:rPr b="0" i="0"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If a match is found, the door will unlock. If not, the door remains locked.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AutoNum type="arabicPeriod"/>
            </a:pPr>
            <a:r>
              <a:rPr b="0" i="0"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Repeat the process for every door access attempt.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153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4">
            <a:alphaModFix/>
          </a:blip>
          <a:srcRect b="6535" l="0" r="0" t="13464"/>
          <a:stretch/>
        </p:blipFill>
        <p:spPr>
          <a:xfrm>
            <a:off x="614943" y="685799"/>
            <a:ext cx="3883343" cy="5486401"/>
          </a:xfrm>
          <a:custGeom>
            <a:rect b="b" l="l" r="r" t="t"/>
            <a:pathLst>
              <a:path extrusionOk="0" fill="none" h="5486401" w="3883343">
                <a:moveTo>
                  <a:pt x="0" y="0"/>
                </a:moveTo>
                <a:cubicBezTo>
                  <a:pt x="206447" y="-33408"/>
                  <a:pt x="535228" y="11436"/>
                  <a:pt x="686057" y="0"/>
                </a:cubicBezTo>
                <a:cubicBezTo>
                  <a:pt x="836886" y="-11436"/>
                  <a:pt x="1187226" y="-19298"/>
                  <a:pt x="1372115" y="0"/>
                </a:cubicBezTo>
                <a:cubicBezTo>
                  <a:pt x="1557004" y="19298"/>
                  <a:pt x="1714748" y="20011"/>
                  <a:pt x="1902838" y="0"/>
                </a:cubicBezTo>
                <a:cubicBezTo>
                  <a:pt x="2090928" y="-20011"/>
                  <a:pt x="2393423" y="29331"/>
                  <a:pt x="2588895" y="0"/>
                </a:cubicBezTo>
                <a:cubicBezTo>
                  <a:pt x="2784367" y="-29331"/>
                  <a:pt x="2939845" y="-6497"/>
                  <a:pt x="3158452" y="0"/>
                </a:cubicBezTo>
                <a:cubicBezTo>
                  <a:pt x="3377059" y="6497"/>
                  <a:pt x="3570142" y="-1987"/>
                  <a:pt x="3883343" y="0"/>
                </a:cubicBezTo>
                <a:cubicBezTo>
                  <a:pt x="3873799" y="188290"/>
                  <a:pt x="3887938" y="352310"/>
                  <a:pt x="3883343" y="521208"/>
                </a:cubicBezTo>
                <a:cubicBezTo>
                  <a:pt x="3878748" y="690106"/>
                  <a:pt x="3896186" y="851312"/>
                  <a:pt x="3883343" y="1097280"/>
                </a:cubicBezTo>
                <a:cubicBezTo>
                  <a:pt x="3870500" y="1343248"/>
                  <a:pt x="3864755" y="1507442"/>
                  <a:pt x="3883343" y="1728216"/>
                </a:cubicBezTo>
                <a:cubicBezTo>
                  <a:pt x="3901931" y="1948990"/>
                  <a:pt x="3891897" y="2050295"/>
                  <a:pt x="3883343" y="2249424"/>
                </a:cubicBezTo>
                <a:cubicBezTo>
                  <a:pt x="3874789" y="2448553"/>
                  <a:pt x="3879281" y="2662478"/>
                  <a:pt x="3883343" y="2825497"/>
                </a:cubicBezTo>
                <a:cubicBezTo>
                  <a:pt x="3887405" y="2988516"/>
                  <a:pt x="3863717" y="3258780"/>
                  <a:pt x="3883343" y="3401569"/>
                </a:cubicBezTo>
                <a:cubicBezTo>
                  <a:pt x="3902969" y="3544358"/>
                  <a:pt x="3890757" y="3715307"/>
                  <a:pt x="3883343" y="3977641"/>
                </a:cubicBezTo>
                <a:cubicBezTo>
                  <a:pt x="3875929" y="4239975"/>
                  <a:pt x="3904226" y="4355615"/>
                  <a:pt x="3883343" y="4663441"/>
                </a:cubicBezTo>
                <a:cubicBezTo>
                  <a:pt x="3862460" y="4971267"/>
                  <a:pt x="3872289" y="5181366"/>
                  <a:pt x="3883343" y="5486401"/>
                </a:cubicBezTo>
                <a:cubicBezTo>
                  <a:pt x="3702103" y="5512898"/>
                  <a:pt x="3542110" y="5483667"/>
                  <a:pt x="3274953" y="5486401"/>
                </a:cubicBezTo>
                <a:cubicBezTo>
                  <a:pt x="3007796" y="5489136"/>
                  <a:pt x="2825862" y="5461080"/>
                  <a:pt x="2705396" y="5486401"/>
                </a:cubicBezTo>
                <a:cubicBezTo>
                  <a:pt x="2584930" y="5511722"/>
                  <a:pt x="2272791" y="5474305"/>
                  <a:pt x="2097005" y="5486401"/>
                </a:cubicBezTo>
                <a:cubicBezTo>
                  <a:pt x="1921219" y="5498497"/>
                  <a:pt x="1561528" y="5464621"/>
                  <a:pt x="1372115" y="5486401"/>
                </a:cubicBezTo>
                <a:cubicBezTo>
                  <a:pt x="1182702" y="5508182"/>
                  <a:pt x="959180" y="5477884"/>
                  <a:pt x="841391" y="5486401"/>
                </a:cubicBezTo>
                <a:cubicBezTo>
                  <a:pt x="723602" y="5494918"/>
                  <a:pt x="313651" y="5486114"/>
                  <a:pt x="0" y="5486401"/>
                </a:cubicBezTo>
                <a:cubicBezTo>
                  <a:pt x="17666" y="5219776"/>
                  <a:pt x="23869" y="5006188"/>
                  <a:pt x="0" y="4690873"/>
                </a:cubicBezTo>
                <a:cubicBezTo>
                  <a:pt x="-23869" y="4375558"/>
                  <a:pt x="17762" y="4197794"/>
                  <a:pt x="0" y="3950209"/>
                </a:cubicBezTo>
                <a:cubicBezTo>
                  <a:pt x="-17762" y="3702624"/>
                  <a:pt x="-17215" y="3560074"/>
                  <a:pt x="0" y="3429001"/>
                </a:cubicBezTo>
                <a:cubicBezTo>
                  <a:pt x="17215" y="3297928"/>
                  <a:pt x="30982" y="3064677"/>
                  <a:pt x="0" y="2743201"/>
                </a:cubicBezTo>
                <a:cubicBezTo>
                  <a:pt x="-30982" y="2421725"/>
                  <a:pt x="-9770" y="2332746"/>
                  <a:pt x="0" y="2057400"/>
                </a:cubicBezTo>
                <a:cubicBezTo>
                  <a:pt x="9770" y="1782054"/>
                  <a:pt x="-14360" y="1759356"/>
                  <a:pt x="0" y="1536192"/>
                </a:cubicBezTo>
                <a:cubicBezTo>
                  <a:pt x="14360" y="1313028"/>
                  <a:pt x="-25469" y="1212251"/>
                  <a:pt x="0" y="960120"/>
                </a:cubicBezTo>
                <a:cubicBezTo>
                  <a:pt x="25469" y="707989"/>
                  <a:pt x="-45664" y="269151"/>
                  <a:pt x="0" y="0"/>
                </a:cubicBezTo>
                <a:close/>
              </a:path>
              <a:path extrusionOk="0" h="5486401" w="3883343">
                <a:moveTo>
                  <a:pt x="0" y="0"/>
                </a:moveTo>
                <a:cubicBezTo>
                  <a:pt x="217412" y="-17396"/>
                  <a:pt x="266272" y="-26026"/>
                  <a:pt x="530724" y="0"/>
                </a:cubicBezTo>
                <a:cubicBezTo>
                  <a:pt x="795176" y="26026"/>
                  <a:pt x="850386" y="26571"/>
                  <a:pt x="1100281" y="0"/>
                </a:cubicBezTo>
                <a:cubicBezTo>
                  <a:pt x="1350176" y="-26571"/>
                  <a:pt x="1502711" y="-8571"/>
                  <a:pt x="1631004" y="0"/>
                </a:cubicBezTo>
                <a:cubicBezTo>
                  <a:pt x="1759297" y="8571"/>
                  <a:pt x="2048844" y="-22214"/>
                  <a:pt x="2161728" y="0"/>
                </a:cubicBezTo>
                <a:cubicBezTo>
                  <a:pt x="2274612" y="22214"/>
                  <a:pt x="2550803" y="4954"/>
                  <a:pt x="2770118" y="0"/>
                </a:cubicBezTo>
                <a:cubicBezTo>
                  <a:pt x="2989433" y="-4954"/>
                  <a:pt x="3469713" y="-52560"/>
                  <a:pt x="3883343" y="0"/>
                </a:cubicBezTo>
                <a:cubicBezTo>
                  <a:pt x="3910687" y="262303"/>
                  <a:pt x="3903845" y="438069"/>
                  <a:pt x="3883343" y="630936"/>
                </a:cubicBezTo>
                <a:cubicBezTo>
                  <a:pt x="3862841" y="823803"/>
                  <a:pt x="3859874" y="1100839"/>
                  <a:pt x="3883343" y="1261872"/>
                </a:cubicBezTo>
                <a:cubicBezTo>
                  <a:pt x="3906812" y="1422905"/>
                  <a:pt x="3859658" y="1737596"/>
                  <a:pt x="3883343" y="1947672"/>
                </a:cubicBezTo>
                <a:cubicBezTo>
                  <a:pt x="3907028" y="2157748"/>
                  <a:pt x="3855412" y="2532433"/>
                  <a:pt x="3883343" y="2688336"/>
                </a:cubicBezTo>
                <a:cubicBezTo>
                  <a:pt x="3911274" y="2844239"/>
                  <a:pt x="3899253" y="3163466"/>
                  <a:pt x="3883343" y="3429001"/>
                </a:cubicBezTo>
                <a:cubicBezTo>
                  <a:pt x="3867433" y="3694536"/>
                  <a:pt x="3919411" y="4065174"/>
                  <a:pt x="3883343" y="4224529"/>
                </a:cubicBezTo>
                <a:cubicBezTo>
                  <a:pt x="3847275" y="4383884"/>
                  <a:pt x="3844226" y="4911847"/>
                  <a:pt x="3883343" y="5486401"/>
                </a:cubicBezTo>
                <a:cubicBezTo>
                  <a:pt x="3624226" y="5495298"/>
                  <a:pt x="3428466" y="5476232"/>
                  <a:pt x="3274953" y="5486401"/>
                </a:cubicBezTo>
                <a:cubicBezTo>
                  <a:pt x="3121440" y="5496571"/>
                  <a:pt x="2921823" y="5482828"/>
                  <a:pt x="2627729" y="5486401"/>
                </a:cubicBezTo>
                <a:cubicBezTo>
                  <a:pt x="2333635" y="5489974"/>
                  <a:pt x="2069586" y="5477100"/>
                  <a:pt x="1902838" y="5486401"/>
                </a:cubicBezTo>
                <a:cubicBezTo>
                  <a:pt x="1736090" y="5495702"/>
                  <a:pt x="1483234" y="5479273"/>
                  <a:pt x="1216781" y="5486401"/>
                </a:cubicBezTo>
                <a:cubicBezTo>
                  <a:pt x="950328" y="5493529"/>
                  <a:pt x="504660" y="5466382"/>
                  <a:pt x="0" y="5486401"/>
                </a:cubicBezTo>
                <a:cubicBezTo>
                  <a:pt x="-2568" y="5230251"/>
                  <a:pt x="11511" y="5140470"/>
                  <a:pt x="0" y="4965193"/>
                </a:cubicBezTo>
                <a:cubicBezTo>
                  <a:pt x="-11511" y="4789916"/>
                  <a:pt x="-14994" y="4557687"/>
                  <a:pt x="0" y="4169665"/>
                </a:cubicBezTo>
                <a:cubicBezTo>
                  <a:pt x="14994" y="3781643"/>
                  <a:pt x="14509" y="3822700"/>
                  <a:pt x="0" y="3648457"/>
                </a:cubicBezTo>
                <a:cubicBezTo>
                  <a:pt x="-14509" y="3474214"/>
                  <a:pt x="5351" y="3232294"/>
                  <a:pt x="0" y="3127249"/>
                </a:cubicBezTo>
                <a:cubicBezTo>
                  <a:pt x="-5351" y="3022204"/>
                  <a:pt x="14589" y="2668593"/>
                  <a:pt x="0" y="2551176"/>
                </a:cubicBezTo>
                <a:cubicBezTo>
                  <a:pt x="-14589" y="2433759"/>
                  <a:pt x="20730" y="2138280"/>
                  <a:pt x="0" y="2029968"/>
                </a:cubicBezTo>
                <a:cubicBezTo>
                  <a:pt x="-20730" y="1921656"/>
                  <a:pt x="-29041" y="1612422"/>
                  <a:pt x="0" y="1399032"/>
                </a:cubicBezTo>
                <a:cubicBezTo>
                  <a:pt x="29041" y="1185642"/>
                  <a:pt x="4700" y="968085"/>
                  <a:pt x="0" y="768096"/>
                </a:cubicBezTo>
                <a:cubicBezTo>
                  <a:pt x="-4700" y="568107"/>
                  <a:pt x="-10107" y="180151"/>
                  <a:pt x="0" y="0"/>
                </a:cubicBezTo>
                <a:close/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64546" y="6534190"/>
            <a:ext cx="215614" cy="19253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6">
            <a:alphaModFix amt="85000"/>
          </a:blip>
          <a:srcRect b="0" l="0" r="0" t="0"/>
          <a:stretch/>
        </p:blipFill>
        <p:spPr>
          <a:xfrm>
            <a:off x="5113229" y="480847"/>
            <a:ext cx="6580708" cy="589630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22" name="Google Shape;122;p4"/>
          <p:cNvSpPr txBox="1"/>
          <p:nvPr/>
        </p:nvSpPr>
        <p:spPr>
          <a:xfrm>
            <a:off x="5644615" y="1694792"/>
            <a:ext cx="5596758" cy="4062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following list of components will be required for this project: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Arduino UNO R3 ---------------------------------------&gt; 1100 tk</a:t>
            </a:r>
            <a:endParaRPr b="0" i="0"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AutoNum type="arabicPeriod"/>
            </a:pPr>
            <a:r>
              <a:rPr b="0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RFID RC522 Module (1 unit) ------------------------&gt; 188 tk</a:t>
            </a:r>
            <a:endParaRPr b="0" i="0"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AutoNum type="arabicPeriod"/>
            </a:pPr>
            <a:r>
              <a:rPr b="0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MLX90614 Sensor (1 unit) --------------------------&gt; 1400 tk</a:t>
            </a:r>
            <a:endParaRPr b="0" i="0"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AutoNum type="arabicPeriod"/>
            </a:pPr>
            <a:r>
              <a:rPr b="0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LCD Display with I2C module (1 unit) ------------&gt; 350 tk</a:t>
            </a:r>
            <a:endParaRPr b="0" i="0"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AutoNum type="arabicPeriod"/>
            </a:pPr>
            <a:r>
              <a:rPr b="0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Active Buzzer (1 unit) --------------------------------&gt; 15 tk</a:t>
            </a:r>
            <a:endParaRPr b="0" i="0"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AutoNum type="arabicPeriod"/>
            </a:pPr>
            <a:r>
              <a:rPr b="0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TCRT5000 IR Sensor (1 unit) ------------------------&gt; 100 tk</a:t>
            </a:r>
            <a:endParaRPr b="0" i="0"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AutoNum type="arabicPeriod"/>
            </a:pPr>
            <a:r>
              <a:rPr b="0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SG90 Servo Motor (1 unit) --------------------------&gt; 150 tk</a:t>
            </a:r>
            <a:endParaRPr b="0" i="0"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AutoNum type="arabicPeriod"/>
            </a:pPr>
            <a:r>
              <a:rPr b="0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1.5V Batteries (4 units) -------------------------------&gt; 80 tk</a:t>
            </a:r>
            <a:endParaRPr b="0" i="0"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Jumper wires (2 sets) ---------------------------------&gt; 250 tk</a:t>
            </a:r>
            <a:endParaRPr b="0" i="0"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Total Cost:                                                                       3540 tk</a:t>
            </a:r>
            <a:endParaRPr b="0" i="0"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5605204" y="953814"/>
            <a:ext cx="424347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COMPONENTS AND PRICE: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88195" y="6542068"/>
            <a:ext cx="215614" cy="19253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30" name="Google Shape;130;p5"/>
          <p:cNvPicPr preferRelativeResize="0"/>
          <p:nvPr/>
        </p:nvPicPr>
        <p:blipFill rotWithShape="1">
          <a:blip r:embed="rId5">
            <a:alphaModFix amt="85000"/>
          </a:blip>
          <a:srcRect b="0" l="0" r="0" t="0"/>
          <a:stretch/>
        </p:blipFill>
        <p:spPr>
          <a:xfrm>
            <a:off x="352927" y="304800"/>
            <a:ext cx="11447078" cy="623726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1612" y="1498493"/>
            <a:ext cx="3977586" cy="2247336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7">
            <a:alphaModFix/>
          </a:blip>
          <a:srcRect b="0" l="0" r="13258" t="0"/>
          <a:stretch/>
        </p:blipFill>
        <p:spPr>
          <a:xfrm>
            <a:off x="1221463" y="4540673"/>
            <a:ext cx="3708365" cy="1348857"/>
          </a:xfrm>
          <a:prstGeom prst="rect">
            <a:avLst/>
          </a:prstGeom>
          <a:noFill/>
          <a:ln cap="flat" cmpd="sng" w="9525">
            <a:solidFill>
              <a:srgbClr val="D0CECE"/>
            </a:solidFill>
            <a:prstDash val="solid"/>
            <a:round/>
            <a:headEnd len="sm" w="sm" type="none"/>
            <a:tailEnd len="sm" w="sm" type="none"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133" name="Google Shape;133;p5"/>
          <p:cNvSpPr/>
          <p:nvPr/>
        </p:nvSpPr>
        <p:spPr>
          <a:xfrm>
            <a:off x="3742996" y="531594"/>
            <a:ext cx="4706007" cy="74098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RFID and Circuit Diagram</a:t>
            </a:r>
            <a:r>
              <a:rPr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34" name="Google Shape;134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74694" y="1805809"/>
            <a:ext cx="5846480" cy="3819701"/>
          </a:xfrm>
          <a:prstGeom prst="rect">
            <a:avLst/>
          </a:prstGeom>
          <a:noFill/>
          <a:ln cap="flat" cmpd="sng" w="9525">
            <a:solidFill>
              <a:srgbClr val="2F5496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35" name="Google Shape;135;p5"/>
          <p:cNvSpPr/>
          <p:nvPr/>
        </p:nvSpPr>
        <p:spPr>
          <a:xfrm>
            <a:off x="6852486" y="5780336"/>
            <a:ext cx="3464921" cy="440769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Fig: Circuit Diagram of the Project</a:t>
            </a:r>
            <a:endParaRPr/>
          </a:p>
        </p:txBody>
      </p:sp>
      <p:sp>
        <p:nvSpPr>
          <p:cNvPr id="136" name="Google Shape;136;p5"/>
          <p:cNvSpPr/>
          <p:nvPr/>
        </p:nvSpPr>
        <p:spPr>
          <a:xfrm>
            <a:off x="1686910" y="3865384"/>
            <a:ext cx="2941640" cy="440769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Fig: Working principle of Tag</a:t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>
            <a:off x="1456538" y="5995414"/>
            <a:ext cx="3238213" cy="440769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Fig: </a:t>
            </a:r>
            <a:r>
              <a:rPr b="1" i="0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16 bytes of data (blue box)</a:t>
            </a: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88195" y="6542068"/>
            <a:ext cx="215614" cy="19253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44" name="Google Shape;144;p6"/>
          <p:cNvPicPr preferRelativeResize="0"/>
          <p:nvPr/>
        </p:nvPicPr>
        <p:blipFill rotWithShape="1">
          <a:blip r:embed="rId5">
            <a:alphaModFix amt="85000"/>
          </a:blip>
          <a:srcRect b="0" l="0" r="0" t="0"/>
          <a:stretch/>
        </p:blipFill>
        <p:spPr>
          <a:xfrm>
            <a:off x="372461" y="310366"/>
            <a:ext cx="11447078" cy="623726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45" name="Google Shape;14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4785" y="1503704"/>
            <a:ext cx="2758408" cy="4872708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146" name="Google Shape;14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28807" y="1503704"/>
            <a:ext cx="2758408" cy="4872708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16796" y="1513115"/>
            <a:ext cx="2758407" cy="4872708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148" name="Google Shape;148;p6"/>
          <p:cNvSpPr txBox="1"/>
          <p:nvPr/>
        </p:nvSpPr>
        <p:spPr>
          <a:xfrm>
            <a:off x="836887" y="429982"/>
            <a:ext cx="2894203" cy="954107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Circuit Setup Explanation</a:t>
            </a:r>
            <a:endParaRPr/>
          </a:p>
        </p:txBody>
      </p:sp>
      <p:sp>
        <p:nvSpPr>
          <p:cNvPr id="149" name="Google Shape;149;p6"/>
          <p:cNvSpPr txBox="1"/>
          <p:nvPr/>
        </p:nvSpPr>
        <p:spPr>
          <a:xfrm>
            <a:off x="4614950" y="434687"/>
            <a:ext cx="2894203" cy="954107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it works?</a:t>
            </a:r>
            <a:endParaRPr/>
          </a:p>
        </p:txBody>
      </p:sp>
      <p:sp>
        <p:nvSpPr>
          <p:cNvPr id="150" name="Google Shape;150;p6"/>
          <p:cNvSpPr txBox="1"/>
          <p:nvPr/>
        </p:nvSpPr>
        <p:spPr>
          <a:xfrm>
            <a:off x="8460912" y="445218"/>
            <a:ext cx="2894203" cy="938871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it closes!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88195" y="6542068"/>
            <a:ext cx="215614" cy="19253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57" name="Google Shape;157;p7"/>
          <p:cNvPicPr preferRelativeResize="0"/>
          <p:nvPr/>
        </p:nvPicPr>
        <p:blipFill rotWithShape="1">
          <a:blip r:embed="rId5">
            <a:alphaModFix amt="85000"/>
          </a:blip>
          <a:srcRect b="0" l="0" r="0" t="0"/>
          <a:stretch/>
        </p:blipFill>
        <p:spPr>
          <a:xfrm>
            <a:off x="352926" y="304800"/>
            <a:ext cx="11447078" cy="623726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6183" y="3484590"/>
            <a:ext cx="2644369" cy="2263336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59" name="Google Shape;159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6184" y="1943623"/>
            <a:ext cx="2644368" cy="7468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60" name="Google Shape;160;p7"/>
          <p:cNvSpPr txBox="1"/>
          <p:nvPr/>
        </p:nvSpPr>
        <p:spPr>
          <a:xfrm>
            <a:off x="2051556" y="549597"/>
            <a:ext cx="2894203" cy="954107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Temperature sensor is used: </a:t>
            </a:r>
            <a:endParaRPr/>
          </a:p>
        </p:txBody>
      </p:sp>
      <p:pic>
        <p:nvPicPr>
          <p:cNvPr id="161" name="Google Shape;16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2884" y="1181352"/>
            <a:ext cx="1982241" cy="198224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 txBox="1"/>
          <p:nvPr/>
        </p:nvSpPr>
        <p:spPr>
          <a:xfrm>
            <a:off x="3692344" y="3169082"/>
            <a:ext cx="3244083" cy="3139321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600"/>
              <a:buFont typeface="Calibri"/>
              <a:buAutoNum type="arabicPeriod"/>
            </a:pPr>
            <a:r>
              <a:rPr b="1" i="0" lang="en-US" sz="1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Door opens if temp &lt; CUT_OFF_TEMPERATURE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600"/>
              <a:buFont typeface="Calibri"/>
              <a:buAutoNum type="arabicPeriod"/>
            </a:pPr>
            <a:r>
              <a:rPr b="1" i="0" lang="en-US" sz="1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Mild fever indicated, door stays shut if temp between MILD_FEVER_MIN and MILD_FEVER_MAX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600"/>
              <a:buFont typeface="Calibri"/>
              <a:buAutoNum type="arabicPeriod"/>
            </a:pPr>
            <a:r>
              <a:rPr b="1" i="0" lang="en-US" sz="1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Serious fever indicated, door stays shut if temp &gt; MILD_FEVER_MAX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 txBox="1"/>
          <p:nvPr/>
        </p:nvSpPr>
        <p:spPr>
          <a:xfrm>
            <a:off x="4192884" y="3180630"/>
            <a:ext cx="2243001" cy="52322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CONDITIONS</a:t>
            </a:r>
            <a:endParaRPr b="1"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54657" y="820625"/>
            <a:ext cx="2247013" cy="224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-1654026">
            <a:off x="784388" y="1767327"/>
            <a:ext cx="5085537" cy="34345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66" name="Google Shape;166;p7"/>
          <p:cNvSpPr txBox="1"/>
          <p:nvPr/>
        </p:nvSpPr>
        <p:spPr>
          <a:xfrm>
            <a:off x="8381458" y="682071"/>
            <a:ext cx="2673125" cy="461665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TRCT5000 IR sensor</a:t>
            </a:r>
            <a:endParaRPr/>
          </a:p>
        </p:txBody>
      </p:sp>
      <p:cxnSp>
        <p:nvCxnSpPr>
          <p:cNvPr id="167" name="Google Shape;167;p7"/>
          <p:cNvCxnSpPr/>
          <p:nvPr/>
        </p:nvCxnSpPr>
        <p:spPr>
          <a:xfrm flipH="1">
            <a:off x="8565160" y="2318589"/>
            <a:ext cx="649411" cy="65111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8" name="Google Shape;168;p7"/>
          <p:cNvCxnSpPr/>
          <p:nvPr/>
        </p:nvCxnSpPr>
        <p:spPr>
          <a:xfrm flipH="1">
            <a:off x="8671870" y="2390862"/>
            <a:ext cx="617285" cy="77598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9" name="Google Shape;169;p7"/>
          <p:cNvCxnSpPr/>
          <p:nvPr/>
        </p:nvCxnSpPr>
        <p:spPr>
          <a:xfrm flipH="1">
            <a:off x="8869960" y="2491530"/>
            <a:ext cx="493779" cy="78297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0" name="Google Shape;170;p7"/>
          <p:cNvSpPr txBox="1"/>
          <p:nvPr/>
        </p:nvSpPr>
        <p:spPr>
          <a:xfrm>
            <a:off x="8123506" y="3081513"/>
            <a:ext cx="64941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VCC</a:t>
            </a:r>
            <a:endParaRPr/>
          </a:p>
        </p:txBody>
      </p:sp>
      <p:sp>
        <p:nvSpPr>
          <p:cNvPr id="171" name="Google Shape;171;p7"/>
          <p:cNvSpPr txBox="1"/>
          <p:nvPr/>
        </p:nvSpPr>
        <p:spPr>
          <a:xfrm>
            <a:off x="8028263" y="2802866"/>
            <a:ext cx="74465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GND</a:t>
            </a:r>
            <a:endParaRPr/>
          </a:p>
        </p:txBody>
      </p:sp>
      <p:sp>
        <p:nvSpPr>
          <p:cNvPr id="172" name="Google Shape;172;p7"/>
          <p:cNvSpPr txBox="1"/>
          <p:nvPr/>
        </p:nvSpPr>
        <p:spPr>
          <a:xfrm>
            <a:off x="8554306" y="3274502"/>
            <a:ext cx="105097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sp>
        <p:nvSpPr>
          <p:cNvPr id="173" name="Google Shape;173;p7"/>
          <p:cNvSpPr txBox="1"/>
          <p:nvPr/>
        </p:nvSpPr>
        <p:spPr>
          <a:xfrm>
            <a:off x="7795524" y="3910972"/>
            <a:ext cx="3650242" cy="1754326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The IR sensor detects door status: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If door is close to sensor, the code starts working.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If door is unlocked, the LCD shows door is open.</a:t>
            </a:r>
            <a:endParaRPr b="1"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88195" y="6542068"/>
            <a:ext cx="215614" cy="19253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80" name="Google Shape;180;p8"/>
          <p:cNvPicPr preferRelativeResize="0"/>
          <p:nvPr/>
        </p:nvPicPr>
        <p:blipFill rotWithShape="1">
          <a:blip r:embed="rId5">
            <a:alphaModFix amt="85000"/>
          </a:blip>
          <a:srcRect b="0" l="0" r="0" t="0"/>
          <a:stretch/>
        </p:blipFill>
        <p:spPr>
          <a:xfrm>
            <a:off x="352927" y="304800"/>
            <a:ext cx="11447078" cy="623726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81" name="Google Shape;181;p8"/>
          <p:cNvSpPr/>
          <p:nvPr/>
        </p:nvSpPr>
        <p:spPr>
          <a:xfrm>
            <a:off x="6336631" y="304799"/>
            <a:ext cx="5462117" cy="6237267"/>
          </a:xfrm>
          <a:prstGeom prst="rect">
            <a:avLst/>
          </a:prstGeom>
          <a:solidFill>
            <a:srgbClr val="323F4F">
              <a:alpha val="6000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38939" y="3621940"/>
            <a:ext cx="2812286" cy="278484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83" name="Google Shape;18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01976" y="1375663"/>
            <a:ext cx="3750394" cy="21110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84" name="Google Shape;184;p8"/>
          <p:cNvSpPr/>
          <p:nvPr/>
        </p:nvSpPr>
        <p:spPr>
          <a:xfrm>
            <a:off x="8196644" y="502325"/>
            <a:ext cx="1742090" cy="697885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DDEAF6">
              <a:alpha val="69803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en-US" sz="3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/:</a:t>
            </a:r>
            <a:endParaRPr/>
          </a:p>
        </p:txBody>
      </p:sp>
      <p:pic>
        <p:nvPicPr>
          <p:cNvPr id="185" name="Google Shape;185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4349" y="1940629"/>
            <a:ext cx="5462117" cy="3092068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186" name="Google Shape;186;p8"/>
          <p:cNvSpPr/>
          <p:nvPr/>
        </p:nvSpPr>
        <p:spPr>
          <a:xfrm>
            <a:off x="10417714" y="2079950"/>
            <a:ext cx="1159937" cy="991731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DDEAF6">
              <a:alpha val="69803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When closed</a:t>
            </a:r>
            <a:endParaRPr/>
          </a:p>
        </p:txBody>
      </p:sp>
      <p:sp>
        <p:nvSpPr>
          <p:cNvPr id="187" name="Google Shape;187;p8"/>
          <p:cNvSpPr/>
          <p:nvPr/>
        </p:nvSpPr>
        <p:spPr>
          <a:xfrm>
            <a:off x="10427688" y="4458864"/>
            <a:ext cx="1118205" cy="991731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DDEAF6">
              <a:alpha val="69803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When open</a:t>
            </a:r>
            <a:endParaRPr/>
          </a:p>
        </p:txBody>
      </p:sp>
      <p:sp>
        <p:nvSpPr>
          <p:cNvPr id="188" name="Google Shape;188;p8"/>
          <p:cNvSpPr txBox="1"/>
          <p:nvPr/>
        </p:nvSpPr>
        <p:spPr>
          <a:xfrm>
            <a:off x="1645365" y="877044"/>
            <a:ext cx="3310233" cy="646331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The End Result: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88195" y="6542068"/>
            <a:ext cx="215614" cy="19253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95" name="Google Shape;195;p9"/>
          <p:cNvPicPr preferRelativeResize="0"/>
          <p:nvPr/>
        </p:nvPicPr>
        <p:blipFill rotWithShape="1">
          <a:blip r:embed="rId5">
            <a:alphaModFix amt="85000"/>
          </a:blip>
          <a:srcRect b="0" l="0" r="0" t="0"/>
          <a:stretch/>
        </p:blipFill>
        <p:spPr>
          <a:xfrm>
            <a:off x="372461" y="304800"/>
            <a:ext cx="11447078" cy="623726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96" name="Google Shape;196;p9"/>
          <p:cNvSpPr/>
          <p:nvPr/>
        </p:nvSpPr>
        <p:spPr>
          <a:xfrm>
            <a:off x="352927" y="304800"/>
            <a:ext cx="4809293" cy="6237268"/>
          </a:xfrm>
          <a:prstGeom prst="homePlate">
            <a:avLst>
              <a:gd fmla="val 50000" name="adj"/>
            </a:avLst>
          </a:prstGeom>
          <a:solidFill>
            <a:schemeClr val="accent1">
              <a:alpha val="60000"/>
            </a:schemeClr>
          </a:solidFill>
          <a:ln cap="flat" cmpd="sng" w="12700">
            <a:solidFill>
              <a:srgbClr val="D8E2F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638175" y="2664887"/>
            <a:ext cx="3619500" cy="1528227"/>
          </a:xfrm>
          <a:prstGeom prst="snip2DiagRect">
            <a:avLst>
              <a:gd fmla="val 0" name="adj1"/>
              <a:gd fmla="val 13583" name="adj2"/>
            </a:avLst>
          </a:prstGeom>
          <a:solidFill>
            <a:schemeClr val="lt1"/>
          </a:solidFill>
          <a:ln cap="flat" cmpd="sng" w="12700">
            <a:solidFill>
              <a:srgbClr val="DDEAF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8DA9DB"/>
                </a:solidFill>
                <a:latin typeface="Cambria"/>
                <a:ea typeface="Cambria"/>
                <a:cs typeface="Cambria"/>
                <a:sym typeface="Cambria"/>
              </a:rPr>
              <a:t>Advantages &amp; Drawbacks</a:t>
            </a:r>
            <a:endParaRPr/>
          </a:p>
        </p:txBody>
      </p:sp>
      <p:sp>
        <p:nvSpPr>
          <p:cNvPr id="198" name="Google Shape;198;p9"/>
          <p:cNvSpPr txBox="1"/>
          <p:nvPr/>
        </p:nvSpPr>
        <p:spPr>
          <a:xfrm>
            <a:off x="5373087" y="504937"/>
            <a:ext cx="6235585" cy="2862322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rgbClr val="DDEAF6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b="1" i="0" lang="en-US" sz="1800" u="sng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Increased security: </a:t>
            </a:r>
            <a:r>
              <a:rPr b="0" i="0" lang="en-US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RFID provides secure access control by assigning unique identification to authorized users and allowing only those users to unlock the door.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b="1" i="0" lang="en-US" sz="1800" u="sng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Convenience:</a:t>
            </a:r>
            <a:r>
              <a:rPr b="0" i="0" lang="en-US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 The use of RFID makes it easier for users to access the door without having to manually enter a password or carry a physical key.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b="1" i="0" lang="en-US" sz="1800" u="sng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Integration with temperature sensor</a:t>
            </a:r>
            <a:r>
              <a:rPr b="0" i="0" lang="en-US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: By combining the MLX90614 temperature sensor with the RFID system, you can implement additional safety measures, such as denying access to individuals with elevated temperatures (e.g., due to illness).</a:t>
            </a:r>
            <a:endParaRPr/>
          </a:p>
        </p:txBody>
      </p:sp>
      <p:sp>
        <p:nvSpPr>
          <p:cNvPr id="199" name="Google Shape;199;p9"/>
          <p:cNvSpPr txBox="1"/>
          <p:nvPr/>
        </p:nvSpPr>
        <p:spPr>
          <a:xfrm>
            <a:off x="5373087" y="3700693"/>
            <a:ext cx="6235585" cy="2652370"/>
          </a:xfrm>
          <a:prstGeom prst="rect">
            <a:avLst/>
          </a:prstGeom>
          <a:solidFill>
            <a:srgbClr val="DDEAF6"/>
          </a:solidFill>
          <a:ln cap="flat" cmpd="sng" w="9525">
            <a:solidFill>
              <a:srgbClr val="DDEAF6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b="1" i="0" lang="en-US" sz="1800" u="sng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b="0" i="0" lang="en-US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 Implementing such a system can be more expensive compared to traditional locking systems.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b="1" i="0" lang="en-US" sz="1800" u="sng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Technical expertise:</a:t>
            </a:r>
            <a:r>
              <a:rPr b="1" i="0" lang="en-US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Setting up and maintaining the system may require technical expertise.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b="1" i="0" lang="en-US" sz="1800" u="sng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Dependence on technology:</a:t>
            </a:r>
            <a:r>
              <a:rPr b="0" i="0" lang="en-US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 The system relies on technology, which means it could potentially malfunction or be disrupted.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Font typeface="Arial"/>
              <a:buChar char="•"/>
            </a:pPr>
            <a:r>
              <a:rPr b="1" i="0" lang="en-US" sz="1800" u="sng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Privacy concerns: </a:t>
            </a:r>
            <a:r>
              <a:rPr b="0" i="0" lang="en-US" sz="1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The use of RFID and temperature sensors raises privacy concerns as it involves the collection and storage of personal data.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657603">
            <a:off x="-784968" y="336529"/>
            <a:ext cx="9141680" cy="34345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01" name="Google Shape;201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863346">
            <a:off x="-926043" y="2799338"/>
            <a:ext cx="8177642" cy="356190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2023-02-03T13:40:06Z</dcterms:created>
  <dc:creator>Ayman Khan</dc:creator>
</cp:coreProperties>
</file>